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4" r:id="rId1"/>
  </p:sldMasterIdLst>
  <p:notesMasterIdLst>
    <p:notesMasterId r:id="rId18"/>
  </p:notesMasterIdLst>
  <p:sldIdLst>
    <p:sldId id="284" r:id="rId2"/>
    <p:sldId id="294" r:id="rId3"/>
    <p:sldId id="295" r:id="rId4"/>
    <p:sldId id="296" r:id="rId5"/>
    <p:sldId id="301" r:id="rId6"/>
    <p:sldId id="297" r:id="rId7"/>
    <p:sldId id="298" r:id="rId8"/>
    <p:sldId id="299" r:id="rId9"/>
    <p:sldId id="285" r:id="rId10"/>
    <p:sldId id="286" r:id="rId11"/>
    <p:sldId id="287" r:id="rId12"/>
    <p:sldId id="288" r:id="rId13"/>
    <p:sldId id="289" r:id="rId14"/>
    <p:sldId id="290" r:id="rId15"/>
    <p:sldId id="293" r:id="rId16"/>
    <p:sldId id="300" r:id="rId17"/>
  </p:sldIdLst>
  <p:sldSz cx="9144000" cy="6858000" type="screen4x3"/>
  <p:notesSz cx="10234613" cy="7099300"/>
  <p:defaultTextStyle>
    <a:lvl1pPr marL="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77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8FF19D-1CEB-404C-B9CC-C3E09A36991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EDC1454-5477-4094-ADDB-D7DA9336B1CD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VERIFICA ANDAMENTO DEL PROGRAMMA</a:t>
          </a:r>
        </a:p>
      </dgm:t>
    </dgm:pt>
    <dgm:pt modelId="{036F4326-3732-42C8-A603-F72CFEE6323E}" type="parTrans" cxnId="{4EC1E0A3-943E-446B-B8EB-A77D2E7CECBF}">
      <dgm:prSet/>
      <dgm:spPr/>
      <dgm:t>
        <a:bodyPr/>
        <a:lstStyle/>
        <a:p>
          <a:endParaRPr lang="it-IT"/>
        </a:p>
      </dgm:t>
    </dgm:pt>
    <dgm:pt modelId="{83514730-28B1-4C43-91EB-B3BAB6ABC9E1}" type="sibTrans" cxnId="{4EC1E0A3-943E-446B-B8EB-A77D2E7CECBF}">
      <dgm:prSet/>
      <dgm:spPr/>
      <dgm:t>
        <a:bodyPr/>
        <a:lstStyle/>
        <a:p>
          <a:endParaRPr lang="it-IT"/>
        </a:p>
      </dgm:t>
    </dgm:pt>
    <dgm:pt modelId="{F092F18E-435E-4D0D-9E9F-312E4EB11617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ENTRO IL 30 GIUGNO</a:t>
          </a:r>
        </a:p>
      </dgm:t>
    </dgm:pt>
    <dgm:pt modelId="{DA5D52FE-111F-4CE0-8DA8-973CD0DF3E01}" type="parTrans" cxnId="{4CBEC07A-90EF-44C7-A532-A76ED62C62E8}">
      <dgm:prSet/>
      <dgm:spPr/>
      <dgm:t>
        <a:bodyPr/>
        <a:lstStyle/>
        <a:p>
          <a:endParaRPr lang="it-IT"/>
        </a:p>
      </dgm:t>
    </dgm:pt>
    <dgm:pt modelId="{221EEAE1-B25C-43B1-AAAD-4512F5210EC0}" type="sibTrans" cxnId="{4CBEC07A-90EF-44C7-A532-A76ED62C62E8}">
      <dgm:prSet/>
      <dgm:spPr/>
      <dgm:t>
        <a:bodyPr/>
        <a:lstStyle/>
        <a:p>
          <a:endParaRPr lang="it-IT"/>
        </a:p>
      </dgm:t>
    </dgm:pt>
    <dgm:pt modelId="{BEEF4E8D-9A82-435D-88BC-236849D4D3EC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MODIFICHE AL PROGRAMMA</a:t>
          </a:r>
        </a:p>
      </dgm:t>
    </dgm:pt>
    <dgm:pt modelId="{8ACF5A37-E7FE-44EB-A70E-94C59F536DE3}" type="parTrans" cxnId="{041BFBA1-70CA-4F22-8AB4-6CEF360648FA}">
      <dgm:prSet/>
      <dgm:spPr/>
      <dgm:t>
        <a:bodyPr/>
        <a:lstStyle/>
        <a:p>
          <a:endParaRPr lang="it-IT"/>
        </a:p>
      </dgm:t>
    </dgm:pt>
    <dgm:pt modelId="{7C731B48-5AFA-45ED-98F1-638ECEA18A20}" type="sibTrans" cxnId="{041BFBA1-70CA-4F22-8AB4-6CEF360648FA}">
      <dgm:prSet/>
      <dgm:spPr/>
      <dgm:t>
        <a:bodyPr/>
        <a:lstStyle/>
        <a:p>
          <a:endParaRPr lang="it-IT"/>
        </a:p>
      </dgm:t>
    </dgm:pt>
    <dgm:pt modelId="{15D79D6E-E50D-4515-BE99-88210E468F9A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ENTRO IL 30 NOVEMBRE </a:t>
          </a:r>
        </a:p>
      </dgm:t>
    </dgm:pt>
    <dgm:pt modelId="{EE32C4B4-2B9F-4C61-AF24-6D0C97738613}" type="parTrans" cxnId="{B372D486-EEA6-42A0-99CE-780025C29CC1}">
      <dgm:prSet/>
      <dgm:spPr/>
      <dgm:t>
        <a:bodyPr/>
        <a:lstStyle/>
        <a:p>
          <a:endParaRPr lang="it-IT"/>
        </a:p>
      </dgm:t>
    </dgm:pt>
    <dgm:pt modelId="{9CC2E086-FB5F-4AA6-BE3C-A2F7A25B9751}" type="sibTrans" cxnId="{B372D486-EEA6-42A0-99CE-780025C29CC1}">
      <dgm:prSet/>
      <dgm:spPr/>
      <dgm:t>
        <a:bodyPr/>
        <a:lstStyle/>
        <a:p>
          <a:endParaRPr lang="it-IT"/>
        </a:p>
      </dgm:t>
    </dgm:pt>
    <dgm:pt modelId="{E00467AA-CA27-42AD-9093-BDF193ECAF85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Il Consiglio d’Istituto verifica lo stato di attuazione del bilancio (</a:t>
          </a:r>
          <a:r>
            <a:rPr lang="it-IT" sz="2400" b="1" dirty="0" err="1">
              <a:latin typeface="+mj-lt"/>
            </a:rPr>
            <a:t>mod.H</a:t>
          </a:r>
          <a:r>
            <a:rPr lang="it-IT" sz="2400" b="1" dirty="0">
              <a:latin typeface="+mj-lt"/>
            </a:rPr>
            <a:t> BIS)</a:t>
          </a:r>
        </a:p>
      </dgm:t>
    </dgm:pt>
    <dgm:pt modelId="{B8AF3095-F2C6-4530-9E8A-837C2AF91FA4}" type="parTrans" cxnId="{52CF9E89-D479-4213-8B37-D861ABBF9E19}">
      <dgm:prSet/>
      <dgm:spPr/>
    </dgm:pt>
    <dgm:pt modelId="{D93E6556-A28E-41B8-99D4-FAB00F8AF57A}" type="sibTrans" cxnId="{52CF9E89-D479-4213-8B37-D861ABBF9E19}">
      <dgm:prSet/>
      <dgm:spPr/>
    </dgm:pt>
    <dgm:pt modelId="{3D3E2C12-9127-425B-8D7F-176D80BB124A}">
      <dgm:prSet phldrT="[Testo]" custT="1"/>
      <dgm:spPr/>
      <dgm:t>
        <a:bodyPr/>
        <a:lstStyle/>
        <a:p>
          <a:endParaRPr lang="it-IT" sz="2400" b="1" dirty="0">
            <a:latin typeface="+mj-lt"/>
          </a:endParaRPr>
        </a:p>
      </dgm:t>
    </dgm:pt>
    <dgm:pt modelId="{7B5C9CA8-B2EC-479B-8E51-EF6A4C228F4F}" type="parTrans" cxnId="{8DEC4733-7170-4AE7-9171-C16B6E0AA872}">
      <dgm:prSet/>
      <dgm:spPr/>
    </dgm:pt>
    <dgm:pt modelId="{D1E7027D-8BBE-45CC-A486-BE2A03A8FF40}" type="sibTrans" cxnId="{8DEC4733-7170-4AE7-9171-C16B6E0AA872}">
      <dgm:prSet/>
      <dgm:spPr/>
    </dgm:pt>
    <dgm:pt modelId="{BA1CE31A-1904-4DF2-BE54-2B5D3CBCE8F1}">
      <dgm:prSet phldrT="[Testo]" custT="1"/>
      <dgm:spPr/>
      <dgm:t>
        <a:bodyPr/>
        <a:lstStyle/>
        <a:p>
          <a:r>
            <a:rPr lang="it-IT" sz="2400" b="1" dirty="0">
              <a:latin typeface="+mj-lt"/>
            </a:rPr>
            <a:t>Il Consiglio d’Istituto approva le variazioni di bilancio.</a:t>
          </a:r>
        </a:p>
      </dgm:t>
    </dgm:pt>
    <dgm:pt modelId="{DCAFCDF8-BD45-48E9-A17B-BDC67D69360A}" type="parTrans" cxnId="{98BED10B-98A7-43D8-B326-D99B79962A21}">
      <dgm:prSet/>
      <dgm:spPr/>
    </dgm:pt>
    <dgm:pt modelId="{1BAEBAA3-B63A-4B94-92B6-E44632CA5C97}" type="sibTrans" cxnId="{98BED10B-98A7-43D8-B326-D99B79962A21}">
      <dgm:prSet/>
      <dgm:spPr/>
    </dgm:pt>
    <dgm:pt modelId="{5F70BBCD-AF2E-4D0D-BB68-C676FEF0E186}" type="pres">
      <dgm:prSet presAssocID="{CF8FF19D-1CEB-404C-B9CC-C3E09A369911}" presName="Name0" presStyleCnt="0">
        <dgm:presLayoutVars>
          <dgm:dir/>
          <dgm:animLvl val="lvl"/>
          <dgm:resizeHandles/>
        </dgm:presLayoutVars>
      </dgm:prSet>
      <dgm:spPr/>
    </dgm:pt>
    <dgm:pt modelId="{9C0869A4-463F-4141-82DA-38FF7025E0EC}" type="pres">
      <dgm:prSet presAssocID="{3EDC1454-5477-4094-ADDB-D7DA9336B1CD}" presName="linNode" presStyleCnt="0"/>
      <dgm:spPr/>
    </dgm:pt>
    <dgm:pt modelId="{503D6B3D-9188-40F7-95BB-A1664A7D97B9}" type="pres">
      <dgm:prSet presAssocID="{3EDC1454-5477-4094-ADDB-D7DA9336B1CD}" presName="parentShp" presStyleLbl="node1" presStyleIdx="0" presStyleCnt="2">
        <dgm:presLayoutVars>
          <dgm:bulletEnabled val="1"/>
        </dgm:presLayoutVars>
      </dgm:prSet>
      <dgm:spPr/>
    </dgm:pt>
    <dgm:pt modelId="{887D5017-620A-41BE-A97D-401264DD9D62}" type="pres">
      <dgm:prSet presAssocID="{3EDC1454-5477-4094-ADDB-D7DA9336B1CD}" presName="childShp" presStyleLbl="bgAccFollowNode1" presStyleIdx="0" presStyleCnt="2">
        <dgm:presLayoutVars>
          <dgm:bulletEnabled val="1"/>
        </dgm:presLayoutVars>
      </dgm:prSet>
      <dgm:spPr/>
    </dgm:pt>
    <dgm:pt modelId="{7C51C4CE-97F1-4E40-89AA-F8D9FA4B3C97}" type="pres">
      <dgm:prSet presAssocID="{83514730-28B1-4C43-91EB-B3BAB6ABC9E1}" presName="spacing" presStyleCnt="0"/>
      <dgm:spPr/>
    </dgm:pt>
    <dgm:pt modelId="{07BE05B1-43E5-4E7B-A5C0-B88C05879943}" type="pres">
      <dgm:prSet presAssocID="{BEEF4E8D-9A82-435D-88BC-236849D4D3EC}" presName="linNode" presStyleCnt="0"/>
      <dgm:spPr/>
    </dgm:pt>
    <dgm:pt modelId="{76AC6A77-4108-4959-839A-A28CD81CC641}" type="pres">
      <dgm:prSet presAssocID="{BEEF4E8D-9A82-435D-88BC-236849D4D3EC}" presName="parentShp" presStyleLbl="node1" presStyleIdx="1" presStyleCnt="2" custLinFactNeighborX="867" custLinFactNeighborY="-935">
        <dgm:presLayoutVars>
          <dgm:bulletEnabled val="1"/>
        </dgm:presLayoutVars>
      </dgm:prSet>
      <dgm:spPr/>
    </dgm:pt>
    <dgm:pt modelId="{8B465F7F-77B5-46B3-8C34-9338A5D0C5EC}" type="pres">
      <dgm:prSet presAssocID="{BEEF4E8D-9A82-435D-88BC-236849D4D3E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98BED10B-98A7-43D8-B326-D99B79962A21}" srcId="{BEEF4E8D-9A82-435D-88BC-236849D4D3EC}" destId="{BA1CE31A-1904-4DF2-BE54-2B5D3CBCE8F1}" srcOrd="1" destOrd="0" parTransId="{DCAFCDF8-BD45-48E9-A17B-BDC67D69360A}" sibTransId="{1BAEBAA3-B63A-4B94-92B6-E44632CA5C97}"/>
    <dgm:cxn modelId="{8DEC4733-7170-4AE7-9171-C16B6E0AA872}" srcId="{3EDC1454-5477-4094-ADDB-D7DA9336B1CD}" destId="{3D3E2C12-9127-425B-8D7F-176D80BB124A}" srcOrd="2" destOrd="0" parTransId="{7B5C9CA8-B2EC-479B-8E51-EF6A4C228F4F}" sibTransId="{D1E7027D-8BBE-45CC-A486-BE2A03A8FF40}"/>
    <dgm:cxn modelId="{31D6A836-977F-4464-9BF8-98A88AD3273F}" type="presOf" srcId="{BEEF4E8D-9A82-435D-88BC-236849D4D3EC}" destId="{76AC6A77-4108-4959-839A-A28CD81CC641}" srcOrd="0" destOrd="0" presId="urn:microsoft.com/office/officeart/2005/8/layout/vList6"/>
    <dgm:cxn modelId="{4BE3A77A-C132-4532-B70E-27CB58E17D54}" type="presOf" srcId="{F092F18E-435E-4D0D-9E9F-312E4EB11617}" destId="{887D5017-620A-41BE-A97D-401264DD9D62}" srcOrd="0" destOrd="0" presId="urn:microsoft.com/office/officeart/2005/8/layout/vList6"/>
    <dgm:cxn modelId="{4CBEC07A-90EF-44C7-A532-A76ED62C62E8}" srcId="{3EDC1454-5477-4094-ADDB-D7DA9336B1CD}" destId="{F092F18E-435E-4D0D-9E9F-312E4EB11617}" srcOrd="0" destOrd="0" parTransId="{DA5D52FE-111F-4CE0-8DA8-973CD0DF3E01}" sibTransId="{221EEAE1-B25C-43B1-AAAD-4512F5210EC0}"/>
    <dgm:cxn modelId="{7C78967E-D619-4903-9B57-7937433A4E1E}" type="presOf" srcId="{CF8FF19D-1CEB-404C-B9CC-C3E09A369911}" destId="{5F70BBCD-AF2E-4D0D-BB68-C676FEF0E186}" srcOrd="0" destOrd="0" presId="urn:microsoft.com/office/officeart/2005/8/layout/vList6"/>
    <dgm:cxn modelId="{B372D486-EEA6-42A0-99CE-780025C29CC1}" srcId="{BEEF4E8D-9A82-435D-88BC-236849D4D3EC}" destId="{15D79D6E-E50D-4515-BE99-88210E468F9A}" srcOrd="0" destOrd="0" parTransId="{EE32C4B4-2B9F-4C61-AF24-6D0C97738613}" sibTransId="{9CC2E086-FB5F-4AA6-BE3C-A2F7A25B9751}"/>
    <dgm:cxn modelId="{52CF9E89-D479-4213-8B37-D861ABBF9E19}" srcId="{3EDC1454-5477-4094-ADDB-D7DA9336B1CD}" destId="{E00467AA-CA27-42AD-9093-BDF193ECAF85}" srcOrd="1" destOrd="0" parTransId="{B8AF3095-F2C6-4530-9E8A-837C2AF91FA4}" sibTransId="{D93E6556-A28E-41B8-99D4-FAB00F8AF57A}"/>
    <dgm:cxn modelId="{041BFBA1-70CA-4F22-8AB4-6CEF360648FA}" srcId="{CF8FF19D-1CEB-404C-B9CC-C3E09A369911}" destId="{BEEF4E8D-9A82-435D-88BC-236849D4D3EC}" srcOrd="1" destOrd="0" parTransId="{8ACF5A37-E7FE-44EB-A70E-94C59F536DE3}" sibTransId="{7C731B48-5AFA-45ED-98F1-638ECEA18A20}"/>
    <dgm:cxn modelId="{4EC1E0A3-943E-446B-B8EB-A77D2E7CECBF}" srcId="{CF8FF19D-1CEB-404C-B9CC-C3E09A369911}" destId="{3EDC1454-5477-4094-ADDB-D7DA9336B1CD}" srcOrd="0" destOrd="0" parTransId="{036F4326-3732-42C8-A603-F72CFEE6323E}" sibTransId="{83514730-28B1-4C43-91EB-B3BAB6ABC9E1}"/>
    <dgm:cxn modelId="{599BC4A4-BB84-4DEE-97C4-A139521E5CE3}" type="presOf" srcId="{3D3E2C12-9127-425B-8D7F-176D80BB124A}" destId="{887D5017-620A-41BE-A97D-401264DD9D62}" srcOrd="0" destOrd="2" presId="urn:microsoft.com/office/officeart/2005/8/layout/vList6"/>
    <dgm:cxn modelId="{DD2AC2D6-3E00-4AEA-8477-35B6CBD11281}" type="presOf" srcId="{E00467AA-CA27-42AD-9093-BDF193ECAF85}" destId="{887D5017-620A-41BE-A97D-401264DD9D62}" srcOrd="0" destOrd="1" presId="urn:microsoft.com/office/officeart/2005/8/layout/vList6"/>
    <dgm:cxn modelId="{559327E5-22B8-488C-B463-46BFACB9DECF}" type="presOf" srcId="{BA1CE31A-1904-4DF2-BE54-2B5D3CBCE8F1}" destId="{8B465F7F-77B5-46B3-8C34-9338A5D0C5EC}" srcOrd="0" destOrd="1" presId="urn:microsoft.com/office/officeart/2005/8/layout/vList6"/>
    <dgm:cxn modelId="{421F35FD-2E8A-41DF-B203-564E3C37A0C2}" type="presOf" srcId="{15D79D6E-E50D-4515-BE99-88210E468F9A}" destId="{8B465F7F-77B5-46B3-8C34-9338A5D0C5EC}" srcOrd="0" destOrd="0" presId="urn:microsoft.com/office/officeart/2005/8/layout/vList6"/>
    <dgm:cxn modelId="{327B17FF-533E-4782-A7D7-27141B3FE254}" type="presOf" srcId="{3EDC1454-5477-4094-ADDB-D7DA9336B1CD}" destId="{503D6B3D-9188-40F7-95BB-A1664A7D97B9}" srcOrd="0" destOrd="0" presId="urn:microsoft.com/office/officeart/2005/8/layout/vList6"/>
    <dgm:cxn modelId="{81E02BC2-E0C2-4824-9D89-5F441850E034}" type="presParOf" srcId="{5F70BBCD-AF2E-4D0D-BB68-C676FEF0E186}" destId="{9C0869A4-463F-4141-82DA-38FF7025E0EC}" srcOrd="0" destOrd="0" presId="urn:microsoft.com/office/officeart/2005/8/layout/vList6"/>
    <dgm:cxn modelId="{4C797D3A-5584-4882-A23A-D024FF04E861}" type="presParOf" srcId="{9C0869A4-463F-4141-82DA-38FF7025E0EC}" destId="{503D6B3D-9188-40F7-95BB-A1664A7D97B9}" srcOrd="0" destOrd="0" presId="urn:microsoft.com/office/officeart/2005/8/layout/vList6"/>
    <dgm:cxn modelId="{10725866-4164-40F6-B122-7977DC137107}" type="presParOf" srcId="{9C0869A4-463F-4141-82DA-38FF7025E0EC}" destId="{887D5017-620A-41BE-A97D-401264DD9D62}" srcOrd="1" destOrd="0" presId="urn:microsoft.com/office/officeart/2005/8/layout/vList6"/>
    <dgm:cxn modelId="{487023F5-36F7-4829-A948-3D0A006B08BC}" type="presParOf" srcId="{5F70BBCD-AF2E-4D0D-BB68-C676FEF0E186}" destId="{7C51C4CE-97F1-4E40-89AA-F8D9FA4B3C97}" srcOrd="1" destOrd="0" presId="urn:microsoft.com/office/officeart/2005/8/layout/vList6"/>
    <dgm:cxn modelId="{D05A9156-0CB9-4D6D-9685-C6F357F8FCFA}" type="presParOf" srcId="{5F70BBCD-AF2E-4D0D-BB68-C676FEF0E186}" destId="{07BE05B1-43E5-4E7B-A5C0-B88C05879943}" srcOrd="2" destOrd="0" presId="urn:microsoft.com/office/officeart/2005/8/layout/vList6"/>
    <dgm:cxn modelId="{0A0035A2-6919-4832-B1BE-C2D672BC1BB3}" type="presParOf" srcId="{07BE05B1-43E5-4E7B-A5C0-B88C05879943}" destId="{76AC6A77-4108-4959-839A-A28CD81CC641}" srcOrd="0" destOrd="0" presId="urn:microsoft.com/office/officeart/2005/8/layout/vList6"/>
    <dgm:cxn modelId="{51E6DB08-1D9F-42A7-BF27-806E87A0BC0A}" type="presParOf" srcId="{07BE05B1-43E5-4E7B-A5C0-B88C05879943}" destId="{8B465F7F-77B5-46B3-8C34-9338A5D0C5E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D5017-620A-41BE-A97D-401264DD9D62}">
      <dsp:nvSpPr>
        <dsp:cNvPr id="0" name=""/>
        <dsp:cNvSpPr/>
      </dsp:nvSpPr>
      <dsp:spPr>
        <a:xfrm>
          <a:off x="3291839" y="535"/>
          <a:ext cx="4937760" cy="208969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b="1" kern="1200" dirty="0">
              <a:latin typeface="+mj-lt"/>
            </a:rPr>
            <a:t>ENTRO IL 30 GIUGNO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b="1" kern="1200" dirty="0">
              <a:latin typeface="+mj-lt"/>
            </a:rPr>
            <a:t>Il Consiglio d’Istituto verifica lo stato di attuazione del bilancio (</a:t>
          </a:r>
          <a:r>
            <a:rPr lang="it-IT" sz="2400" b="1" kern="1200" dirty="0" err="1">
              <a:latin typeface="+mj-lt"/>
            </a:rPr>
            <a:t>mod.H</a:t>
          </a:r>
          <a:r>
            <a:rPr lang="it-IT" sz="2400" b="1" kern="1200" dirty="0">
              <a:latin typeface="+mj-lt"/>
            </a:rPr>
            <a:t> BIS)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400" b="1" kern="1200" dirty="0">
            <a:latin typeface="+mj-lt"/>
          </a:endParaRPr>
        </a:p>
      </dsp:txBody>
      <dsp:txXfrm>
        <a:off x="3291839" y="261747"/>
        <a:ext cx="4154124" cy="1567273"/>
      </dsp:txXfrm>
    </dsp:sp>
    <dsp:sp modelId="{503D6B3D-9188-40F7-95BB-A1664A7D97B9}">
      <dsp:nvSpPr>
        <dsp:cNvPr id="0" name=""/>
        <dsp:cNvSpPr/>
      </dsp:nvSpPr>
      <dsp:spPr>
        <a:xfrm>
          <a:off x="0" y="535"/>
          <a:ext cx="3291840" cy="2089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latin typeface="+mj-lt"/>
            </a:rPr>
            <a:t>VERIFICA ANDAMENTO DEL PROGRAMMA</a:t>
          </a:r>
        </a:p>
      </dsp:txBody>
      <dsp:txXfrm>
        <a:off x="102011" y="102546"/>
        <a:ext cx="3087818" cy="1885675"/>
      </dsp:txXfrm>
    </dsp:sp>
    <dsp:sp modelId="{8B465F7F-77B5-46B3-8C34-9338A5D0C5EC}">
      <dsp:nvSpPr>
        <dsp:cNvPr id="0" name=""/>
        <dsp:cNvSpPr/>
      </dsp:nvSpPr>
      <dsp:spPr>
        <a:xfrm>
          <a:off x="3291839" y="2299203"/>
          <a:ext cx="4937760" cy="208969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b="1" kern="1200" dirty="0">
              <a:latin typeface="+mj-lt"/>
            </a:rPr>
            <a:t>ENTRO IL 30 NOVEMBRE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400" b="1" kern="1200" dirty="0">
              <a:latin typeface="+mj-lt"/>
            </a:rPr>
            <a:t>Il Consiglio d’Istituto approva le variazioni di bilancio.</a:t>
          </a:r>
        </a:p>
      </dsp:txBody>
      <dsp:txXfrm>
        <a:off x="3291839" y="2560415"/>
        <a:ext cx="4154124" cy="1567273"/>
      </dsp:txXfrm>
    </dsp:sp>
    <dsp:sp modelId="{76AC6A77-4108-4959-839A-A28CD81CC641}">
      <dsp:nvSpPr>
        <dsp:cNvPr id="0" name=""/>
        <dsp:cNvSpPr/>
      </dsp:nvSpPr>
      <dsp:spPr>
        <a:xfrm>
          <a:off x="42810" y="2279664"/>
          <a:ext cx="3291840" cy="2089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latin typeface="+mj-lt"/>
            </a:rPr>
            <a:t>MODIFICHE AL PROGRAMMA</a:t>
          </a:r>
        </a:p>
      </dsp:txBody>
      <dsp:txXfrm>
        <a:off x="144821" y="2381675"/>
        <a:ext cx="3087818" cy="1885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8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latinLnBrk="0">
              <a:defRPr lang="it-IT" sz="1200"/>
            </a:lvl1pPr>
            <a:extLst/>
          </a:lstStyle>
          <a:p>
            <a:fld id="{C238408C-6839-46EE-8131-EDA75C487F2E}" type="datetimeFigureOut">
              <a:rPr lang="it-IT"/>
              <a:pPr/>
              <a:t>15/02/2024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8063" cy="2660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3" y="3372168"/>
            <a:ext cx="8187690" cy="3194685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3103"/>
            <a:ext cx="4434998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8" y="6743103"/>
            <a:ext cx="4434998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latinLnBrk="0">
              <a:defRPr lang="it-IT" sz="1200"/>
            </a:lvl1pPr>
            <a:extLst/>
          </a:lstStyle>
          <a:p>
            <a:fld id="{87D77045-401A-4D5E-BFE3-54C21A8A6634}" type="slidenum">
              <a:rPr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53DA-8BF4-4869-96FE-9BCF43372D46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kumimoji="0" lang="it-IT" smtClean="0">
                <a:solidFill>
                  <a:schemeClr val="tx2"/>
                </a:solidFill>
              </a:rPr>
              <a:pPr/>
              <a:t>15/02/2024</a:t>
            </a:fld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kumimoji="0" lang="it-IT" sz="1200" smtClean="0">
                <a:solidFill>
                  <a:schemeClr val="tx2"/>
                </a:solidFill>
              </a:rPr>
              <a:pPr algn="l"/>
              <a:t>‹N›</a:t>
            </a:fld>
            <a:endParaRPr kumimoji="0" lang="it-IT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kumimoji="0" lang="it-IT" smtClean="0">
                <a:solidFill>
                  <a:schemeClr val="tx2"/>
                </a:solidFill>
              </a:rPr>
              <a:pPr/>
              <a:t>15/02/2024</a:t>
            </a:fld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kumimoji="0" lang="it-IT" sz="1200" smtClean="0">
                <a:solidFill>
                  <a:schemeClr val="tx2"/>
                </a:solidFill>
              </a:rPr>
              <a:pPr algn="l"/>
              <a:t>‹N›</a:t>
            </a:fld>
            <a:endParaRPr kumimoji="0" lang="it-IT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it-IT" smtClean="0"/>
              <a:pPr/>
              <a:t>15/02/2024</a:t>
            </a:fld>
            <a:endParaRPr kumimoji="0"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D93096-5B34-4342-9326-69289CEAE4C2}" type="slidenum">
              <a:rPr lang="it-IT" smtClean="0"/>
              <a:pPr/>
              <a:t>‹N›</a:t>
            </a:fld>
            <a:endParaRPr kumimoji="0"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3816DF-213E-421B-92D3-C068DBB023D6}" type="datetimeFigureOut">
              <a:rPr kumimoji="0" lang="it-IT" smtClean="0">
                <a:solidFill>
                  <a:schemeClr val="tx2"/>
                </a:solidFill>
              </a:rPr>
              <a:pPr/>
              <a:t>15/02/2024</a:t>
            </a:fld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kumimoji="0" lang="it-IT" sz="1200" smtClean="0">
                <a:solidFill>
                  <a:schemeClr val="tx2"/>
                </a:solidFill>
              </a:rPr>
              <a:pPr algn="l"/>
              <a:t>‹N›</a:t>
            </a:fld>
            <a:endParaRPr kumimoji="0" lang="it-IT" sz="1200">
              <a:solidFill>
                <a:schemeClr val="tx2"/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780C9-B344-9DF1-F9F4-F2A29C066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3ED7603-043F-86B4-1A97-ED36BBABA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DAL PTOF AL PROGRAMMA ANNUALE 2024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169C1ADE-145F-2C37-AC40-D66AEBFEF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Alla luce de l nuovo Regolamento di Contabilità</a:t>
            </a:r>
          </a:p>
          <a:p>
            <a:r>
              <a:rPr lang="it-IT" dirty="0"/>
              <a:t>(D.I. 129/2018)</a:t>
            </a:r>
          </a:p>
        </p:txBody>
      </p:sp>
    </p:spTree>
    <p:extLst>
      <p:ext uri="{BB962C8B-B14F-4D97-AF65-F5344CB8AC3E}">
        <p14:creationId xmlns:p14="http://schemas.microsoft.com/office/powerpoint/2010/main" val="377262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ANALISI DELLE ENTRATE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it-IT" dirty="0">
              <a:latin typeface="+mj-lt"/>
            </a:endParaRPr>
          </a:p>
          <a:p>
            <a:pPr>
              <a:buNone/>
            </a:pPr>
            <a:endParaRPr lang="it-IT" dirty="0">
              <a:latin typeface="+mj-lt"/>
            </a:endParaRP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0344063"/>
              </p:ext>
            </p:extLst>
          </p:nvPr>
        </p:nvGraphicFramePr>
        <p:xfrm>
          <a:off x="1403648" y="1928802"/>
          <a:ext cx="7097442" cy="475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5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8661">
                <a:tc>
                  <a:txBody>
                    <a:bodyPr/>
                    <a:lstStyle/>
                    <a:p>
                      <a:r>
                        <a:rPr lang="it-IT" dirty="0"/>
                        <a:t>AGGREGATI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IMPORTI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dirty="0"/>
                        <a:t>AVANZO </a:t>
                      </a:r>
                      <a:r>
                        <a:rPr lang="it-IT" dirty="0" err="1"/>
                        <a:t>DI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AMM.NE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 New Roman" pitchFamily="18" charset="0"/>
                          <a:cs typeface="Times New Roman" pitchFamily="18" charset="0"/>
                        </a:rPr>
                        <a:t>EURO      99.550,44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dirty="0"/>
                        <a:t>FINANZIAMENTI DELLO STATO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lang="it-IT" baseline="0" dirty="0">
                          <a:latin typeface="Times New Roman" pitchFamily="18" charset="0"/>
                          <a:cs typeface="Times New Roman" pitchFamily="18" charset="0"/>
                        </a:rPr>
                        <a:t>     14.296,66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dirty="0"/>
                        <a:t>FINANZIAMENTI ENTI</a:t>
                      </a:r>
                      <a:r>
                        <a:rPr lang="it-IT" baseline="0" dirty="0"/>
                        <a:t> LOCALI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 New Roman" pitchFamily="18" charset="0"/>
                          <a:cs typeface="Times New Roman" pitchFamily="18" charset="0"/>
                        </a:rPr>
                        <a:t>EURO        8.500,00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dirty="0"/>
                        <a:t>CONTRIBUTI</a:t>
                      </a:r>
                      <a:r>
                        <a:rPr lang="it-IT" baseline="0" dirty="0"/>
                        <a:t> DA PRIVATI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latin typeface="Times New Roman" pitchFamily="18" charset="0"/>
                          <a:cs typeface="Times New Roman" pitchFamily="18" charset="0"/>
                        </a:rPr>
                        <a:t>EURO     107.000,00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b="0" dirty="0"/>
                        <a:t>SPONSOR E UTILIZZO  LOCALI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>
                          <a:latin typeface="Times New Roman" pitchFamily="18" charset="0"/>
                          <a:cs typeface="Times New Roman" pitchFamily="18" charset="0"/>
                        </a:rPr>
                        <a:t>EURO </a:t>
                      </a:r>
                      <a:r>
                        <a:rPr lang="it-IT" b="0" baseline="0" dirty="0">
                          <a:latin typeface="Times New Roman" pitchFamily="18" charset="0"/>
                          <a:cs typeface="Times New Roman" pitchFamily="18" charset="0"/>
                        </a:rPr>
                        <a:t>      1.300,00</a:t>
                      </a:r>
                      <a:endParaRPr lang="it-I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661">
                <a:tc>
                  <a:txBody>
                    <a:bodyPr/>
                    <a:lstStyle/>
                    <a:p>
                      <a:r>
                        <a:rPr lang="it-IT" b="0" dirty="0"/>
                        <a:t>TOTALI GENERALI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imes New Roman" pitchFamily="18" charset="0"/>
                          <a:cs typeface="Times New Roman" pitchFamily="18" charset="0"/>
                        </a:rPr>
                        <a:t>EURO  230.647,10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511847"/>
              </p:ext>
            </p:extLst>
          </p:nvPr>
        </p:nvGraphicFramePr>
        <p:xfrm>
          <a:off x="500034" y="428604"/>
          <a:ext cx="8229600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6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ANALISI DELLE SPESE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/>
                        <a:t>ATTIVITA’ AMMINISTRATIVO-DIDATTICHE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/>
                        <a:t>Euro 186.288,43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A1-</a:t>
                      </a:r>
                      <a:r>
                        <a:rPr lang="it-IT" sz="1400" baseline="0" dirty="0"/>
                        <a:t> FUNZIONAMENTO GENERALE E DECORO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lang="it-IT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   8.500,00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A2-FUNZIONAMENTO AMMINISTRATIVO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 33.465,19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A3-DIDATTICA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 53.556,24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A5-</a:t>
                      </a:r>
                      <a:r>
                        <a:rPr lang="it-IT" sz="1400" baseline="0" dirty="0"/>
                        <a:t> VISITE E VIAGGI </a:t>
                      </a:r>
                      <a:r>
                        <a:rPr lang="it-IT" sz="1400" baseline="0" dirty="0" err="1"/>
                        <a:t>DI</a:t>
                      </a:r>
                      <a:r>
                        <a:rPr lang="it-IT" sz="1400" baseline="0" dirty="0"/>
                        <a:t> ISTRUZIONE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lang="it-IT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 90.767,00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/>
                        <a:t>PROGETTI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lang="it-IT" sz="1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12.953,29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P1-AMBITO</a:t>
                      </a:r>
                      <a:r>
                        <a:rPr lang="it-IT" sz="1400" baseline="0" dirty="0"/>
                        <a:t> SCIENTIFICO-TECNICO E PROFESSIONALE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P2-AMBITO</a:t>
                      </a:r>
                      <a:r>
                        <a:rPr lang="it-IT" sz="1400" baseline="0" dirty="0"/>
                        <a:t>  UMANISTICO E SOCIALE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8.734,60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P3-CERTIFICAZIONI</a:t>
                      </a:r>
                      <a:r>
                        <a:rPr lang="it-IT" sz="1400" baseline="0" dirty="0"/>
                        <a:t> E CORSI PROFESSIONALI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      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P55-FORMAZIONE</a:t>
                      </a:r>
                      <a:r>
                        <a:rPr lang="it-IT" sz="1400" baseline="0" dirty="0"/>
                        <a:t> E AGGIORNAMENTO  DEL PERSONALE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 4.218,69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/>
                        <a:t>FONDO </a:t>
                      </a:r>
                      <a:r>
                        <a:rPr lang="it-IT" sz="1400" b="1" dirty="0" err="1"/>
                        <a:t>DI</a:t>
                      </a:r>
                      <a:r>
                        <a:rPr lang="it-IT" sz="1400" b="1" dirty="0"/>
                        <a:t> RISERVA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r>
                        <a:rPr lang="it-IT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    285,00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/>
                        <a:t>TOTALE</a:t>
                      </a:r>
                      <a:r>
                        <a:rPr lang="it-IT" sz="1400" b="1" baseline="0" dirty="0"/>
                        <a:t> SPESE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u="sng" dirty="0">
                          <a:latin typeface="Times New Roman" pitchFamily="18" charset="0"/>
                          <a:cs typeface="Times New Roman" pitchFamily="18" charset="0"/>
                        </a:rPr>
                        <a:t>EURO 199.526,72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/>
                        <a:t>DISPONIBILITA’ FINANZIARIA</a:t>
                      </a:r>
                      <a:r>
                        <a:rPr lang="it-IT" sz="1400" b="1" baseline="0" dirty="0"/>
                        <a:t> DA PROGRAMMARE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Times New Roman" pitchFamily="18" charset="0"/>
                          <a:cs typeface="Times New Roman" pitchFamily="18" charset="0"/>
                        </a:rPr>
                        <a:t>EURO   31.120,38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dirty="0"/>
                        <a:t>TOTALE 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>
                          <a:latin typeface="Times New Roman" pitchFamily="18" charset="0"/>
                          <a:cs typeface="Times New Roman" pitchFamily="18" charset="0"/>
                        </a:rPr>
                        <a:t>EURO 230.647,10</a:t>
                      </a:r>
                      <a:endParaRPr lang="it-I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PROGETTI DEL PTOF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1200" b="1" dirty="0"/>
              <a:t>GIORNAWEB</a:t>
            </a:r>
          </a:p>
          <a:p>
            <a:pPr>
              <a:buNone/>
            </a:pPr>
            <a:r>
              <a:rPr lang="it-IT" sz="1200" b="1" dirty="0"/>
              <a:t>CONTINUITA’-RACCONTAMI UNA STORIA</a:t>
            </a:r>
          </a:p>
          <a:p>
            <a:pPr>
              <a:buNone/>
            </a:pPr>
            <a:r>
              <a:rPr lang="it-IT" sz="1200" b="1" dirty="0"/>
              <a:t>BIBLIOTECA P.W.»DARE ALI AI LIBRI»</a:t>
            </a:r>
          </a:p>
          <a:p>
            <a:pPr>
              <a:buNone/>
            </a:pPr>
            <a:r>
              <a:rPr lang="it-IT" sz="1200" b="1" dirty="0"/>
              <a:t>BIBLIOTECA XXI APRILE»PAROLE COME ONDE»</a:t>
            </a:r>
          </a:p>
          <a:p>
            <a:pPr>
              <a:buNone/>
            </a:pPr>
            <a:r>
              <a:rPr lang="it-IT" sz="1200" b="1" dirty="0"/>
              <a:t>SI CRESCE INSIEME</a:t>
            </a:r>
          </a:p>
          <a:p>
            <a:pPr>
              <a:buNone/>
            </a:pPr>
            <a:r>
              <a:rPr lang="it-IT" sz="1200" b="1" dirty="0"/>
              <a:t>ALLA SCOPERTA DEL BOSCO INCANTATO</a:t>
            </a:r>
          </a:p>
          <a:p>
            <a:pPr>
              <a:buNone/>
            </a:pPr>
            <a:r>
              <a:rPr lang="it-IT" sz="1200" b="1" dirty="0"/>
              <a:t>UNA VALIGIA PER LA PRIMARIA</a:t>
            </a:r>
          </a:p>
          <a:p>
            <a:pPr>
              <a:buNone/>
            </a:pPr>
            <a:r>
              <a:rPr lang="it-IT" sz="1200" b="1" dirty="0"/>
              <a:t>MOVIMENTIAMOCI</a:t>
            </a:r>
          </a:p>
          <a:p>
            <a:pPr>
              <a:buNone/>
            </a:pPr>
            <a:r>
              <a:rPr lang="it-IT" sz="1200" b="1" dirty="0"/>
              <a:t>RACCONTIAMO</a:t>
            </a:r>
          </a:p>
          <a:p>
            <a:pPr>
              <a:buNone/>
            </a:pPr>
            <a:r>
              <a:rPr lang="it-IT" sz="1200" b="1" dirty="0"/>
              <a:t>INFANZIA XXI APRILE-I LIBRI SONO ALI…EMOZIONI…UNA BIBLIOTECA PER CRESCERE</a:t>
            </a:r>
          </a:p>
          <a:p>
            <a:pPr>
              <a:buNone/>
            </a:pPr>
            <a:r>
              <a:rPr lang="it-IT" sz="1200" b="1" dirty="0"/>
              <a:t>INFANZIA P.W. ALICE NEL PAESE DELLE MERAVIGLIE</a:t>
            </a:r>
          </a:p>
          <a:p>
            <a:pPr>
              <a:buNone/>
            </a:pPr>
            <a:r>
              <a:rPr lang="it-IT" sz="1200" b="1" dirty="0"/>
              <a:t>MOTRICITA’ CREATIVA</a:t>
            </a:r>
          </a:p>
          <a:p>
            <a:pPr>
              <a:buNone/>
            </a:pPr>
            <a:r>
              <a:rPr lang="it-IT" sz="1200" b="1" dirty="0"/>
              <a:t>XXI APRILE PSICOMOTRICITA’ RELAZIONALE</a:t>
            </a:r>
          </a:p>
          <a:p>
            <a:pPr>
              <a:buNone/>
            </a:pPr>
            <a:r>
              <a:rPr lang="it-IT" sz="1200" b="1" dirty="0"/>
              <a:t>TUTTI GIU’ PER TERRA: LA MUSICA COME STRUMENTO PER CRESCERE INSIEME</a:t>
            </a:r>
          </a:p>
          <a:p>
            <a:pPr>
              <a:buNone/>
            </a:pPr>
            <a:r>
              <a:rPr lang="it-IT" sz="1200" b="1" dirty="0"/>
              <a:t>CRESCERE A TEMPO DI CODA</a:t>
            </a:r>
          </a:p>
          <a:p>
            <a:pPr>
              <a:buNone/>
            </a:pPr>
            <a:r>
              <a:rPr lang="it-IT" sz="1200" b="1"/>
              <a:t>LABORATORIO SCRITTURA CREATIVA-PRIMARIA</a:t>
            </a:r>
            <a:endParaRPr lang="it-IT" sz="1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800" b="1" dirty="0">
                <a:latin typeface="Times New Roman" pitchFamily="18" charset="0"/>
                <a:cs typeface="Times New Roman" pitchFamily="18" charset="0"/>
              </a:rPr>
              <a:t>PREVISIONE </a:t>
            </a:r>
            <a:r>
              <a:rPr lang="it-IT" sz="18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800" b="1" dirty="0">
                <a:latin typeface="Times New Roman" pitchFamily="18" charset="0"/>
                <a:cs typeface="Times New Roman" pitchFamily="18" charset="0"/>
              </a:rPr>
              <a:t> SPESA:</a:t>
            </a:r>
          </a:p>
          <a:p>
            <a:pPr>
              <a:buNone/>
            </a:pPr>
            <a:r>
              <a:rPr lang="it-IT" sz="1800" b="1" dirty="0">
                <a:latin typeface="Times New Roman" pitchFamily="18" charset="0"/>
                <a:cs typeface="Times New Roman" pitchFamily="18" charset="0"/>
              </a:rPr>
              <a:t>Beni di consumo e servizi ausiliari:</a:t>
            </a:r>
          </a:p>
          <a:p>
            <a:pPr>
              <a:buNone/>
            </a:pP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Materiale tecnico-specialistico per progetto, libri e pubblicazioni,cancelleria ,  copie giornalino, carta, cartoncino, pittura, giochi didattici, accessori per attività artistiche  e sportive.</a:t>
            </a:r>
          </a:p>
          <a:p>
            <a:pPr>
              <a:buNone/>
            </a:pPr>
            <a:r>
              <a:rPr lang="it-IT" sz="1800" b="1" dirty="0">
                <a:latin typeface="Times New Roman" pitchFamily="18" charset="0"/>
                <a:cs typeface="Times New Roman" pitchFamily="18" charset="0"/>
              </a:rPr>
              <a:t>Beni di investimento:</a:t>
            </a:r>
          </a:p>
          <a:p>
            <a:pPr>
              <a:buNone/>
            </a:pPr>
            <a:r>
              <a:rPr lang="it-IT" sz="1800" dirty="0">
                <a:latin typeface="Times New Roman" pitchFamily="18" charset="0"/>
                <a:cs typeface="Times New Roman" pitchFamily="18" charset="0"/>
              </a:rPr>
              <a:t> strumenti musicali.</a:t>
            </a:r>
          </a:p>
          <a:p>
            <a:pPr>
              <a:buNone/>
            </a:pPr>
            <a:endParaRPr lang="it-IT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dirty="0"/>
              <a:t>PREVISIONE </a:t>
            </a:r>
            <a:r>
              <a:rPr lang="it-IT" sz="2400" b="1" dirty="0" err="1"/>
              <a:t>DI</a:t>
            </a:r>
            <a:r>
              <a:rPr lang="it-IT" sz="2400" b="1" dirty="0"/>
              <a:t> SPESA COMPLESSIVA PER ATTIVITA’ E PROGETTI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241683"/>
              </p:ext>
            </p:extLst>
          </p:nvPr>
        </p:nvGraphicFramePr>
        <p:xfrm>
          <a:off x="-36512" y="357166"/>
          <a:ext cx="10109238" cy="1317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94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524">
                <a:tc>
                  <a:txBody>
                    <a:bodyPr/>
                    <a:lstStyle/>
                    <a:p>
                      <a:r>
                        <a:rPr lang="it-IT" sz="1100" b="1" dirty="0"/>
                        <a:t>ATTIVITA’</a:t>
                      </a:r>
                    </a:p>
                    <a:p>
                      <a:r>
                        <a:rPr lang="it-IT" sz="1100" b="1" dirty="0"/>
                        <a:t>A1</a:t>
                      </a:r>
                      <a:r>
                        <a:rPr lang="it-IT" sz="1100" b="1" baseline="0" dirty="0"/>
                        <a:t> FUNZIONAMENTO generale e decoro della scuola: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PICCOLA MANUTENZIONE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it-IT" sz="1100" b="1" baseline="0" dirty="0"/>
                        <a:t>A2 FUNZIONAMENTO amministrativo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SEGRETERIA DIGITALE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SERVIZI </a:t>
                      </a:r>
                      <a:r>
                        <a:rPr lang="it-IT" sz="1100" b="1" baseline="0" dirty="0" err="1"/>
                        <a:t>DI</a:t>
                      </a:r>
                      <a:r>
                        <a:rPr lang="it-IT" sz="1100" b="1" baseline="0" dirty="0"/>
                        <a:t> PULIZIA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 err="1"/>
                        <a:t>FUNZ.TO</a:t>
                      </a:r>
                      <a:r>
                        <a:rPr lang="it-IT" sz="1100" b="1" baseline="0" dirty="0"/>
                        <a:t> GENERALE DELLA SCUOLA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SERVIZIO ESTERNO </a:t>
                      </a:r>
                      <a:r>
                        <a:rPr lang="it-IT" sz="1100" b="1" baseline="0" dirty="0" err="1"/>
                        <a:t>DI</a:t>
                      </a:r>
                      <a:r>
                        <a:rPr lang="it-IT" sz="1100" b="1" baseline="0" dirty="0"/>
                        <a:t> PREVENZIONE E PROTEZIONE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SERVIZIO ESTERNO DI RESPONSABILE PROTEZIONE DATI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RISORSE EX ART. 36,COMMA 2,DL21/2022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100" b="1" baseline="0" dirty="0"/>
                        <a:t>PNR-MISSIONE 1ABILITAZIONE AL CLOUD PER LE PA LOCALI SCUOLE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EURO  186.288,43</a:t>
                      </a:r>
                    </a:p>
                    <a:p>
                      <a:r>
                        <a:rPr lang="it-IT" sz="1100" b="1" u="none" dirty="0"/>
                        <a:t>8.500,00 euro</a:t>
                      </a:r>
                    </a:p>
                    <a:p>
                      <a:r>
                        <a:rPr lang="it-IT" sz="1100" dirty="0"/>
                        <a:t>8.500,00</a:t>
                      </a:r>
                    </a:p>
                    <a:p>
                      <a:r>
                        <a:rPr lang="it-IT" sz="1100" dirty="0"/>
                        <a:t> </a:t>
                      </a:r>
                    </a:p>
                    <a:p>
                      <a:r>
                        <a:rPr lang="it-IT" sz="1100" b="1" dirty="0"/>
                        <a:t>33.465,19 euro</a:t>
                      </a:r>
                    </a:p>
                    <a:p>
                      <a:r>
                        <a:rPr lang="it-IT" sz="1100" dirty="0"/>
                        <a:t> </a:t>
                      </a:r>
                      <a:r>
                        <a:rPr lang="it-IT" sz="1100" b="0" dirty="0"/>
                        <a:t>2.950,00</a:t>
                      </a:r>
                    </a:p>
                    <a:p>
                      <a:r>
                        <a:rPr lang="it-IT" sz="1100" dirty="0"/>
                        <a:t>4.960,00</a:t>
                      </a:r>
                    </a:p>
                    <a:p>
                      <a:r>
                        <a:rPr kumimoji="0"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17.638,72</a:t>
                      </a:r>
                    </a:p>
                    <a:p>
                      <a:r>
                        <a:rPr kumimoji="0"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1.200,00</a:t>
                      </a:r>
                      <a:endParaRPr lang="it-IT" sz="1100" dirty="0"/>
                    </a:p>
                    <a:p>
                      <a:r>
                        <a:rPr lang="it-IT" sz="1100" dirty="0"/>
                        <a:t>  801,71</a:t>
                      </a:r>
                    </a:p>
                    <a:p>
                      <a:r>
                        <a:rPr lang="it-IT" sz="1100" dirty="0"/>
                        <a:t>625,50</a:t>
                      </a:r>
                    </a:p>
                    <a:p>
                      <a:r>
                        <a:rPr lang="it-IT" sz="1100" dirty="0"/>
                        <a:t>2.043,76</a:t>
                      </a:r>
                    </a:p>
                    <a:p>
                      <a:r>
                        <a:rPr lang="it-IT" sz="1100" dirty="0"/>
                        <a:t>3.871,00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210">
                <a:tc>
                  <a:txBody>
                    <a:bodyPr/>
                    <a:lstStyle/>
                    <a:p>
                      <a:r>
                        <a:rPr lang="it-IT" sz="1000" b="1" dirty="0"/>
                        <a:t>DIDATTICA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dirty="0"/>
                        <a:t>CONTRIBUTO VOLONTARIO QUOTA CLASSE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dirty="0"/>
                        <a:t>CONTRIBUTO VOLONTARIO QUOTA</a:t>
                      </a:r>
                      <a:r>
                        <a:rPr lang="it-IT" sz="1000" b="1" baseline="0" dirty="0"/>
                        <a:t> SCUOLA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ASSICURAZIONE ALUNNI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ASSICURAZIONE PERSONALE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COMUNICAZIONE AUMENTATIVA ALTERNATIVA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INTERVENTI DI MEDIAZIONE LINGUISTICO-CULTURALE NELLE SCUOLE PRIMARIE ROMA CAPITALE 2022 23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PNRR-DIDATTICA DIGITALE INTEGRATA E FORMAZIONE DEL PERSONALE SCOLASTICO SULLA TRASFORMAZIONE DIGITALE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PNRR SCUOLA 4.0 DIGITAL CLASSROOM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t-IT" sz="1000" b="1" baseline="0" dirty="0"/>
                        <a:t>PNRR M1-INVESTIMENTO 1.4.1.ESPERIENZA DEL CITTADINO NEI SERVIZI PUBBLICI SITO INTERNET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it-IT" sz="1000" b="1" baseline="0" dirty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it-IT" sz="1000" b="1" baseline="0" dirty="0"/>
                        <a:t>VISITE E VIAGGI DI ISTRUZIONE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it-IT" sz="10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EURO 53.556,24</a:t>
                      </a:r>
                    </a:p>
                    <a:p>
                      <a:r>
                        <a:rPr lang="it-IT" sz="1000" b="0" dirty="0"/>
                        <a:t>9.943,00</a:t>
                      </a:r>
                    </a:p>
                    <a:p>
                      <a:r>
                        <a:rPr lang="it-IT" sz="1000" b="0" dirty="0"/>
                        <a:t>12.000,00</a:t>
                      </a:r>
                      <a:endParaRPr lang="it-IT" sz="1000" b="0" baseline="0" dirty="0"/>
                    </a:p>
                    <a:p>
                      <a:r>
                        <a:rPr lang="it-IT" sz="1000" b="0" baseline="0" dirty="0"/>
                        <a:t>6.500,00 + 500,00 </a:t>
                      </a:r>
                    </a:p>
                    <a:p>
                      <a:r>
                        <a:rPr lang="it-IT" sz="1000" b="0" baseline="0" dirty="0"/>
                        <a:t>    11.689,92</a:t>
                      </a:r>
                    </a:p>
                    <a:p>
                      <a:r>
                        <a:rPr lang="it-IT" sz="1000" b="0" baseline="0" dirty="0"/>
                        <a:t>1.225,09</a:t>
                      </a:r>
                    </a:p>
                    <a:p>
                      <a:endParaRPr lang="it-IT" sz="1000" b="0" baseline="0" dirty="0"/>
                    </a:p>
                    <a:p>
                      <a:r>
                        <a:rPr lang="it-IT" sz="1000" b="0" baseline="0" dirty="0"/>
                        <a:t>2.000,00</a:t>
                      </a:r>
                    </a:p>
                    <a:p>
                      <a:r>
                        <a:rPr lang="it-IT" sz="1000" b="0" baseline="0" dirty="0"/>
                        <a:t> </a:t>
                      </a:r>
                    </a:p>
                    <a:p>
                      <a:r>
                        <a:rPr lang="it-IT" sz="1000" b="0" baseline="0" dirty="0"/>
                        <a:t>8.741,23</a:t>
                      </a:r>
                    </a:p>
                    <a:p>
                      <a:endParaRPr lang="it-IT" sz="1000" b="0" baseline="0" dirty="0"/>
                    </a:p>
                    <a:p>
                      <a:r>
                        <a:rPr lang="it-IT" sz="1000" b="0" baseline="0" dirty="0"/>
                        <a:t>957,00</a:t>
                      </a:r>
                    </a:p>
                    <a:p>
                      <a:endParaRPr lang="it-IT" sz="1000" b="1" baseline="0" dirty="0"/>
                    </a:p>
                    <a:p>
                      <a:endParaRPr lang="it-IT" sz="1000" b="1" baseline="0" dirty="0"/>
                    </a:p>
                    <a:p>
                      <a:endParaRPr lang="it-IT" sz="1000" b="1" baseline="0" dirty="0"/>
                    </a:p>
                    <a:p>
                      <a:endParaRPr lang="it-IT" sz="1000" b="1" baseline="0"/>
                    </a:p>
                    <a:p>
                      <a:r>
                        <a:rPr lang="it-IT" sz="1000" b="1" baseline="0"/>
                        <a:t>EURO </a:t>
                      </a:r>
                      <a:r>
                        <a:rPr lang="it-IT" sz="1000" b="1" baseline="0" dirty="0"/>
                        <a:t>90.767,00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68">
                <a:tc>
                  <a:txBody>
                    <a:bodyPr/>
                    <a:lstStyle/>
                    <a:p>
                      <a:r>
                        <a:rPr lang="it-IT" sz="1100" b="1" dirty="0"/>
                        <a:t>PROGETTI 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Ambito umanistico e sociale: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GIORNAWEB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FONDI MIM CONTRASTO AL CYBERBULLISMO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CONTINUITA’ RACCONTAMI UNA STORIA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BIBLIOTECA P.W.DARE ALI AI LIBRI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BIBLIOTECA XXI APRILE PAROLE COME ONDE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SI CRESCE INSIEME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ALLA SCOPERTA DEL BOSCO INCANTATO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UNA VALIGIA PER LA PRIMARIA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MOVIMENTIAMOCI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RACCONTIAMO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INFANZIA XXI APRILE I LIBRI SONO ALI…..EMOZIONI…UNA BIBLIOTECA PER CRESCERE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INFANZIA P.W. ALICE NEL PAESE DELLE MERAVIGLIE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MOTRICITA’ CREATIVA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XXI APRILE PSICOMOTRICITA’ RELAZIONALE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TUTTI GIU’ PER TERRA: LA MUSICA COME STRUMENTO PER CRESCERE INSIEME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CRESCERE A TEMPO DI CODA</a:t>
                      </a:r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LABORATORIO DI SCRITTURA CREATIVA-PRIMARIA P.W.</a:t>
                      </a:r>
                    </a:p>
                    <a:p>
                      <a:pPr>
                        <a:buNone/>
                      </a:pPr>
                      <a:endParaRPr lang="it-IT" sz="1100" b="1" baseline="0" dirty="0"/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FORMAZIONE /AGGIORNAMENTO DEL PERSONALE</a:t>
                      </a:r>
                    </a:p>
                    <a:p>
                      <a:pPr>
                        <a:buNone/>
                      </a:pPr>
                      <a:endParaRPr lang="it-IT" sz="1100" b="1" baseline="0" dirty="0"/>
                    </a:p>
                    <a:p>
                      <a:pPr>
                        <a:buNone/>
                      </a:pPr>
                      <a:r>
                        <a:rPr lang="it-IT" sz="1100" b="1" baseline="0" dirty="0"/>
                        <a:t>Formazione e reti scolastiche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EURO 8.734,60</a:t>
                      </a:r>
                    </a:p>
                    <a:p>
                      <a:r>
                        <a:rPr lang="it-IT" sz="1100" b="0" dirty="0"/>
                        <a:t>793,00</a:t>
                      </a:r>
                    </a:p>
                    <a:p>
                      <a:endParaRPr lang="it-IT" sz="1100" b="0" dirty="0"/>
                    </a:p>
                    <a:p>
                      <a:r>
                        <a:rPr lang="it-IT" sz="1100" b="0" dirty="0"/>
                        <a:t>3.307,60</a:t>
                      </a:r>
                    </a:p>
                    <a:p>
                      <a:r>
                        <a:rPr lang="it-IT" sz="1100" b="0" dirty="0"/>
                        <a:t>200,00</a:t>
                      </a:r>
                    </a:p>
                    <a:p>
                      <a:r>
                        <a:rPr lang="it-IT" sz="1100" b="0" dirty="0"/>
                        <a:t>360,00 </a:t>
                      </a:r>
                    </a:p>
                    <a:p>
                      <a:r>
                        <a:rPr lang="it-IT" sz="1100" b="0" dirty="0"/>
                        <a:t>210,00</a:t>
                      </a:r>
                    </a:p>
                    <a:p>
                      <a:r>
                        <a:rPr lang="it-IT" sz="1100" b="0" dirty="0"/>
                        <a:t>60,00</a:t>
                      </a:r>
                    </a:p>
                    <a:p>
                      <a:r>
                        <a:rPr lang="it-IT" sz="1100" b="0" dirty="0"/>
                        <a:t>50,00</a:t>
                      </a:r>
                    </a:p>
                    <a:p>
                      <a:r>
                        <a:rPr lang="it-IT" sz="1100" b="0" dirty="0"/>
                        <a:t>150,00</a:t>
                      </a:r>
                    </a:p>
                    <a:p>
                      <a:r>
                        <a:rPr lang="it-IT" sz="1100" b="0" dirty="0"/>
                        <a:t>100,00</a:t>
                      </a:r>
                    </a:p>
                    <a:p>
                      <a:r>
                        <a:rPr lang="it-IT" sz="1100" b="0" dirty="0"/>
                        <a:t>100,00</a:t>
                      </a:r>
                    </a:p>
                    <a:p>
                      <a:endParaRPr lang="it-IT" sz="1100" b="0" dirty="0"/>
                    </a:p>
                    <a:p>
                      <a:r>
                        <a:rPr lang="it-IT" sz="1100" b="0" dirty="0"/>
                        <a:t>630,00</a:t>
                      </a:r>
                    </a:p>
                    <a:p>
                      <a:endParaRPr lang="it-IT" sz="1100" b="0" dirty="0"/>
                    </a:p>
                    <a:p>
                      <a:r>
                        <a:rPr lang="it-IT" sz="1100" b="0" dirty="0"/>
                        <a:t>500,00</a:t>
                      </a:r>
                    </a:p>
                    <a:p>
                      <a:endParaRPr lang="it-IT" sz="1100" b="0" dirty="0"/>
                    </a:p>
                    <a:p>
                      <a:r>
                        <a:rPr lang="it-IT" sz="1100" b="0" dirty="0"/>
                        <a:t>800,00</a:t>
                      </a:r>
                    </a:p>
                    <a:p>
                      <a:r>
                        <a:rPr lang="it-IT" sz="1100" b="0" dirty="0"/>
                        <a:t>654,00</a:t>
                      </a:r>
                    </a:p>
                    <a:p>
                      <a:endParaRPr lang="it-IT" sz="1100" b="0" dirty="0"/>
                    </a:p>
                    <a:p>
                      <a:r>
                        <a:rPr lang="it-IT" sz="1100" b="0" dirty="0"/>
                        <a:t>300,00</a:t>
                      </a:r>
                    </a:p>
                    <a:p>
                      <a:r>
                        <a:rPr lang="it-IT" sz="1100" b="0" dirty="0"/>
                        <a:t>100,00</a:t>
                      </a:r>
                    </a:p>
                    <a:p>
                      <a:r>
                        <a:rPr lang="it-IT" sz="1100" b="0" dirty="0"/>
                        <a:t>420,00</a:t>
                      </a:r>
                    </a:p>
                    <a:p>
                      <a:endParaRPr lang="it-IT" sz="1100" b="0" dirty="0"/>
                    </a:p>
                    <a:p>
                      <a:endParaRPr lang="it-IT" sz="1100" b="0" dirty="0"/>
                    </a:p>
                    <a:p>
                      <a:endParaRPr lang="it-IT" sz="1100" b="0" dirty="0"/>
                    </a:p>
                    <a:p>
                      <a:endParaRPr lang="it-IT" sz="1100" b="0" dirty="0"/>
                    </a:p>
                    <a:p>
                      <a:endParaRPr lang="it-IT" sz="1100" b="0" dirty="0"/>
                    </a:p>
                    <a:p>
                      <a:endParaRPr lang="it-IT" sz="1100" b="0" dirty="0"/>
                    </a:p>
                    <a:p>
                      <a:r>
                        <a:rPr lang="it-IT" sz="1200" b="1" dirty="0"/>
                        <a:t>EURO 4.218,69</a:t>
                      </a:r>
                    </a:p>
                    <a:p>
                      <a:endParaRPr lang="it-IT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668">
                <a:tc>
                  <a:txBody>
                    <a:bodyPr/>
                    <a:lstStyle/>
                    <a:p>
                      <a:endParaRPr lang="it-I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94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94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FONDO ECONOMALE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717066"/>
              </p:ext>
            </p:extLst>
          </p:nvPr>
        </p:nvGraphicFramePr>
        <p:xfrm>
          <a:off x="457200" y="1935163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IMPORTO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Fondo</a:t>
                      </a:r>
                      <a:r>
                        <a:rPr lang="it-IT" baseline="0" dirty="0"/>
                        <a:t> anticipato al DSGA per le minute spese ai sensi dell’art.22 del D.I. n.129/2018.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latin typeface="Times New Roman" pitchFamily="18" charset="0"/>
                          <a:cs typeface="Times New Roman" pitchFamily="18" charset="0"/>
                        </a:rPr>
                        <a:t>EURO 300,00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Il fondo è disciplinato dal  </a:t>
                      </a:r>
                      <a:r>
                        <a:rPr lang="it-IT" baseline="0" dirty="0"/>
                        <a:t>Regolamento Dell’Attività  Negoziale dell’IC Soriso.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MONITORAGGIO E CONTROLLO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latin typeface="+mn-lt"/>
              </a:rPr>
              <a:t>RIFLESSIONI FINALI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i="1" dirty="0"/>
          </a:p>
          <a:p>
            <a:pPr>
              <a:buNone/>
            </a:pPr>
            <a:r>
              <a:rPr lang="it-IT" i="1" dirty="0"/>
              <a:t>           «Progettare, costruire e abitare la scuola».</a:t>
            </a:r>
          </a:p>
          <a:p>
            <a:pPr>
              <a:buNone/>
            </a:pPr>
            <a:endParaRPr lang="it-IT" i="1" dirty="0"/>
          </a:p>
          <a:p>
            <a:pPr>
              <a:buNone/>
            </a:pPr>
            <a:endParaRPr lang="it-IT" i="1" dirty="0"/>
          </a:p>
          <a:p>
            <a:pPr>
              <a:buNone/>
            </a:pPr>
            <a:endParaRPr lang="it-IT" i="1" dirty="0"/>
          </a:p>
          <a:p>
            <a:pPr>
              <a:buNone/>
            </a:pPr>
            <a:endParaRPr lang="it-IT" i="1" dirty="0"/>
          </a:p>
          <a:p>
            <a:pPr>
              <a:buNone/>
            </a:pP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5183D-F477-D01C-D2B2-B83105A69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7A35C-AAB4-CAC0-329C-2C059D2C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it-IT" sz="2800" b="1" dirty="0">
                <a:latin typeface="+mn-lt"/>
                <a:cs typeface="Times New Roman" pitchFamily="18" charset="0"/>
              </a:rPr>
              <a:t>DALLA PROGRAMMAZIONE ALLA RENDICONTAZIONE- </a:t>
            </a:r>
            <a:r>
              <a:rPr lang="it-IT" sz="2800" b="1" i="1" dirty="0">
                <a:latin typeface="+mn-lt"/>
                <a:cs typeface="Times New Roman" pitchFamily="18" charset="0"/>
              </a:rPr>
              <a:t>I soggetti coinvolti</a:t>
            </a:r>
            <a:endParaRPr lang="it-IT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7338E-52E6-0A90-DF8D-3D5013F30E76}"/>
              </a:ext>
            </a:extLst>
          </p:cNvPr>
          <p:cNvSpPr>
            <a:spLocks noGrp="1"/>
          </p:cNvSpPr>
          <p:nvPr>
            <p:ph idx="1"/>
          </p:nvPr>
        </p:nvSpPr>
        <p:spPr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400" b="1" dirty="0"/>
              <a:t>PROGRAMMAZIONE:  </a:t>
            </a:r>
            <a:r>
              <a:rPr lang="it-IT" sz="2000" b="1" dirty="0"/>
              <a:t>individuazione delle risorse  e ricognizione delle assegnazioni  necessarie per le attività didattiche e progetti.</a:t>
            </a:r>
          </a:p>
          <a:p>
            <a:pPr lvl="8">
              <a:buNone/>
            </a:pPr>
            <a:r>
              <a:rPr lang="it-IT" sz="800" b="1" dirty="0"/>
              <a:t>					</a:t>
            </a:r>
          </a:p>
          <a:p>
            <a:pPr lvl="8"/>
            <a:endParaRPr lang="it-IT" sz="800" b="1" dirty="0"/>
          </a:p>
          <a:p>
            <a:pPr lvl="8"/>
            <a:endParaRPr lang="it-IT" sz="800" b="1" dirty="0"/>
          </a:p>
          <a:p>
            <a:endParaRPr lang="it-IT" sz="2000" b="1" dirty="0"/>
          </a:p>
          <a:p>
            <a:endParaRPr lang="it-IT" sz="2000" b="1" dirty="0"/>
          </a:p>
          <a:p>
            <a:r>
              <a:rPr lang="it-IT" sz="2800" b="1" dirty="0"/>
              <a:t>PTOF  			PROGRAMMA ANNUALE</a:t>
            </a:r>
          </a:p>
          <a:p>
            <a:r>
              <a:rPr lang="it-IT" sz="2400" b="1" dirty="0"/>
              <a:t>carta d’identità		traduzione  finanziaria  </a:t>
            </a:r>
          </a:p>
          <a:p>
            <a:r>
              <a:rPr lang="it-IT" sz="2400" b="1" dirty="0"/>
              <a:t> della scuola		delle scelte  didattiche del 				PTOF.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FAD47B38-CBF1-7B75-D0A7-1EEDA614B85F}"/>
              </a:ext>
            </a:extLst>
          </p:cNvPr>
          <p:cNvSpPr/>
          <p:nvPr/>
        </p:nvSpPr>
        <p:spPr>
          <a:xfrm>
            <a:off x="1214414" y="31432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982450C3-789C-A1FE-1F6D-53330BC7907D}"/>
              </a:ext>
            </a:extLst>
          </p:cNvPr>
          <p:cNvSpPr/>
          <p:nvPr/>
        </p:nvSpPr>
        <p:spPr>
          <a:xfrm>
            <a:off x="6643702" y="3071810"/>
            <a:ext cx="428628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6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2C01C-4321-35EF-5719-93992D8CE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547991-A37C-EC70-3DDF-2141B17600D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dirty="0">
                <a:latin typeface="+mn-lt"/>
              </a:rPr>
              <a:t>PROGRAMMAZIONE:       GLI ATTORI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90986C-2EF3-EBC6-3F3A-5C0749E6F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389120"/>
          </a:xfrm>
          <a:solidFill>
            <a:schemeClr val="accent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Predisposizione bilancio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  <a:p>
            <a:pPr>
              <a:buNone/>
            </a:pPr>
            <a:endParaRPr lang="it-IT" sz="2400" dirty="0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6AC9CC51-A121-AD5F-5CBE-5713524FA8C1}"/>
              </a:ext>
            </a:extLst>
          </p:cNvPr>
          <p:cNvSpPr/>
          <p:nvPr/>
        </p:nvSpPr>
        <p:spPr>
          <a:xfrm>
            <a:off x="714348" y="2714620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602E7F-556F-E51C-8AAC-43497C828994}"/>
              </a:ext>
            </a:extLst>
          </p:cNvPr>
          <p:cNvSpPr txBox="1"/>
          <p:nvPr/>
        </p:nvSpPr>
        <p:spPr>
          <a:xfrm>
            <a:off x="1571604" y="271462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t>DIRIGENTE  IN COLLABORAZIONE CON IL DSGA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D5069676-E25A-DD99-542F-7FC4CA03FB7F}"/>
              </a:ext>
            </a:extLst>
          </p:cNvPr>
          <p:cNvSpPr/>
          <p:nvPr/>
        </p:nvSpPr>
        <p:spPr>
          <a:xfrm>
            <a:off x="714348" y="3571876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2BFC80D-54AB-B8CE-E58F-69B7853013C1}"/>
              </a:ext>
            </a:extLst>
          </p:cNvPr>
          <p:cNvSpPr txBox="1"/>
          <p:nvPr/>
        </p:nvSpPr>
        <p:spPr>
          <a:xfrm>
            <a:off x="1643042" y="3714752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t>REVISORE DEI CONTI-PARERE DI REGOLARITA' CONTABILE</a:t>
            </a:r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98996842-A328-0137-C2AD-322775D19E31}"/>
              </a:ext>
            </a:extLst>
          </p:cNvPr>
          <p:cNvSpPr/>
          <p:nvPr/>
        </p:nvSpPr>
        <p:spPr>
          <a:xfrm>
            <a:off x="571472" y="4929198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815E0D1-B07B-9CAF-2F8F-9BBAEDE15B09}"/>
              </a:ext>
            </a:extLst>
          </p:cNvPr>
          <p:cNvSpPr txBox="1"/>
          <p:nvPr/>
        </p:nvSpPr>
        <p:spPr>
          <a:xfrm>
            <a:off x="1643042" y="500063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t>LA GIUNTA ESECUTIVA PROPONE</a:t>
            </a:r>
          </a:p>
          <a:p>
            <a:r>
              <a:t>IL CONSIGLIO DI ISTITUTO APPROVA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689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76225-9445-04BB-7544-1B8E67C74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92E1F2-2A4B-24F1-6BEF-F9491524D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72" y="428604"/>
            <a:ext cx="7472386" cy="72464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dirty="0">
                <a:latin typeface="+mn-lt"/>
              </a:rPr>
              <a:t>GESTIONE: GLI ATTORI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88E55-DF39-A076-2C4E-B01B87B67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922520"/>
          </a:xfr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2000" dirty="0"/>
              <a:t>Attuazione del Programma Annuale attraverso la rilevazione contabile delle azioni previste nel PTOF.</a:t>
            </a:r>
            <a:endParaRPr lang="it-IT" dirty="0"/>
          </a:p>
          <a:p>
            <a:pPr>
              <a:buNone/>
            </a:pPr>
            <a:r>
              <a:rPr lang="it-IT" sz="2000" b="1" dirty="0"/>
              <a:t>DIRIGENTE SCOLASTICO RESPONSABILE DELLA GESTIONE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9F36673-4ABE-4E6C-9B71-9C8A650E3806}"/>
              </a:ext>
            </a:extLst>
          </p:cNvPr>
          <p:cNvSpPr txBox="1"/>
          <p:nvPr/>
        </p:nvSpPr>
        <p:spPr>
          <a:xfrm flipH="1">
            <a:off x="4357686" y="457200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8" name="Picture 2" descr="C:\Users\konrad\AppData\Local\Microsoft\Windows\Temporary Internet Files\Content.IE5\DGLEXHI2\MC900088968[1].wmf">
            <a:extLst>
              <a:ext uri="{FF2B5EF4-FFF2-40B4-BE49-F238E27FC236}">
                <a16:creationId xmlns:a16="http://schemas.microsoft.com/office/drawing/2014/main" id="{971486D2-516D-A631-E329-F2DF4247E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857496"/>
            <a:ext cx="120173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FA639DDA-F6B6-6D0D-0680-2E746BD632BE}"/>
              </a:ext>
            </a:extLst>
          </p:cNvPr>
          <p:cNvCxnSpPr/>
          <p:nvPr/>
        </p:nvCxnSpPr>
        <p:spPr>
          <a:xfrm>
            <a:off x="1643042" y="257174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4 13">
            <a:extLst>
              <a:ext uri="{FF2B5EF4-FFF2-40B4-BE49-F238E27FC236}">
                <a16:creationId xmlns:a16="http://schemas.microsoft.com/office/drawing/2014/main" id="{A53492E4-9D5C-065C-CCC3-A7AC60E373F5}"/>
              </a:ext>
            </a:extLst>
          </p:cNvPr>
          <p:cNvCxnSpPr/>
          <p:nvPr/>
        </p:nvCxnSpPr>
        <p:spPr>
          <a:xfrm rot="5400000">
            <a:off x="2928926" y="2571744"/>
            <a:ext cx="428628" cy="285752"/>
          </a:xfrm>
          <a:prstGeom prst="bentConnector3">
            <a:avLst>
              <a:gd name="adj1" fmla="val 46769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FF8AB3B-AEB4-B3EE-D40C-99457CBE02BD}"/>
              </a:ext>
            </a:extLst>
          </p:cNvPr>
          <p:cNvSpPr txBox="1"/>
          <p:nvPr/>
        </p:nvSpPr>
        <p:spPr>
          <a:xfrm>
            <a:off x="642910" y="5286388"/>
            <a:ext cx="214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33D5E41-E55E-84E3-48FF-34789E48B3D6}"/>
              </a:ext>
            </a:extLst>
          </p:cNvPr>
          <p:cNvSpPr txBox="1"/>
          <p:nvPr/>
        </p:nvSpPr>
        <p:spPr>
          <a:xfrm>
            <a:off x="285720" y="4500570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u="sng" dirty="0"/>
              <a:t>DIRETTORE DEI SERVIZI AMMINISTRATIVI E GENERALI</a:t>
            </a:r>
          </a:p>
          <a:p>
            <a:r>
              <a:rPr dirty="0"/>
              <a:t>Garantisce la corretta  imputazione delle spese e delle entrate garantendo la realizzazione contabile del Programma Annuale.</a:t>
            </a:r>
          </a:p>
          <a:p>
            <a:endParaRPr dirty="0"/>
          </a:p>
          <a:p>
            <a:endParaRPr lang="it-IT" dirty="0"/>
          </a:p>
        </p:txBody>
      </p:sp>
      <p:pic>
        <p:nvPicPr>
          <p:cNvPr id="21" name="Picture 3" descr="C:\Users\konrad\AppData\Local\Microsoft\Windows\Temporary Internet Files\Content.IE5\DGLEXHI2\MC900324602[1].wmf">
            <a:extLst>
              <a:ext uri="{FF2B5EF4-FFF2-40B4-BE49-F238E27FC236}">
                <a16:creationId xmlns:a16="http://schemas.microsoft.com/office/drawing/2014/main" id="{6E5FA3BF-E091-EACD-B4CB-EE8416688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286388"/>
            <a:ext cx="1285884" cy="134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4260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A7F76E-E758-16C2-BFAE-63396CE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17042-E596-22FA-609B-8969CCA21EC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b="1" dirty="0">
                <a:latin typeface="+mn-lt"/>
              </a:rPr>
              <a:t>L’ORGANO </a:t>
            </a:r>
            <a:r>
              <a:rPr lang="it-IT" sz="2800" b="1" dirty="0" err="1">
                <a:latin typeface="+mn-lt"/>
              </a:rPr>
              <a:t>DI</a:t>
            </a:r>
            <a:r>
              <a:rPr lang="it-IT" sz="2800" b="1" dirty="0">
                <a:latin typeface="+mn-lt"/>
              </a:rPr>
              <a:t> INDIRIZZO POLITICO-AMMINISTRATIVO DELLA SCUOLA</a:t>
            </a:r>
          </a:p>
        </p:txBody>
      </p:sp>
      <p:pic>
        <p:nvPicPr>
          <p:cNvPr id="1026" name="Picture 2" descr="C:\Users\computer\Desktop\IL CONSIGLIO DI ISTITUTO.jpg">
            <a:extLst>
              <a:ext uri="{FF2B5EF4-FFF2-40B4-BE49-F238E27FC236}">
                <a16:creationId xmlns:a16="http://schemas.microsoft.com/office/drawing/2014/main" id="{DF599A55-1872-9CB1-97C4-BDEEF5CC36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643182"/>
            <a:ext cx="2857500" cy="2524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865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F7C8C-8D95-9793-6B9B-271DF6477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692BD-65B1-0942-A5EB-383EEBAE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dirty="0"/>
              <a:t>RENDICONTAZIONE: GLI ATTORI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32AD70-9BE7-5032-5261-6D8A322D0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sz="2400" dirty="0"/>
              <a:t>RENDERE CONTO DEI RISULTATI IN BASE AGLI OBIETTIVI PROGRAMMATI</a:t>
            </a:r>
            <a:r>
              <a:rPr lang="it-IT" dirty="0"/>
              <a:t>.</a:t>
            </a:r>
          </a:p>
          <a:p>
            <a:pPr algn="ctr">
              <a:buNone/>
            </a:pPr>
            <a:endParaRPr lang="it-IT" sz="2400" dirty="0"/>
          </a:p>
          <a:p>
            <a:pPr algn="ctr">
              <a:buNone/>
            </a:pPr>
            <a:r>
              <a:rPr lang="it-IT" sz="2400" b="1" dirty="0"/>
              <a:t>CONTO CONSUNTIVO</a:t>
            </a:r>
          </a:p>
          <a:p>
            <a:r>
              <a:rPr lang="it-IT" sz="2000" dirty="0"/>
              <a:t>Predisposizione  entro il 15 marzo da parte </a:t>
            </a:r>
            <a:r>
              <a:rPr lang="it-IT" sz="2000" u="sng" dirty="0"/>
              <a:t>DSGA;</a:t>
            </a:r>
          </a:p>
          <a:p>
            <a:r>
              <a:rPr lang="it-IT" sz="2000" dirty="0"/>
              <a:t>Trasmissione al Revisore dei conti da parte del </a:t>
            </a:r>
            <a:r>
              <a:rPr lang="it-IT" sz="2000" u="sng" dirty="0"/>
              <a:t>DS</a:t>
            </a:r>
            <a:r>
              <a:rPr lang="it-IT" sz="2000" dirty="0"/>
              <a:t>;</a:t>
            </a:r>
          </a:p>
          <a:p>
            <a:r>
              <a:rPr lang="it-IT" sz="2000" dirty="0"/>
              <a:t>Parere di regolarità contabile entro il 30 aprile del </a:t>
            </a:r>
            <a:r>
              <a:rPr lang="it-IT" sz="2000" u="sng" dirty="0"/>
              <a:t>Revisore dei conti</a:t>
            </a:r>
            <a:r>
              <a:rPr lang="it-IT" sz="2000" dirty="0"/>
              <a:t>;</a:t>
            </a:r>
          </a:p>
          <a:p>
            <a:r>
              <a:rPr lang="it-IT" sz="2000" dirty="0"/>
              <a:t>Adozione di delibera di approvazione entro il 30 aprile </a:t>
            </a:r>
            <a:r>
              <a:rPr lang="it-IT" sz="2000" u="sng" dirty="0"/>
              <a:t>del Consiglio di Istituto;</a:t>
            </a:r>
          </a:p>
          <a:p>
            <a:r>
              <a:rPr lang="it-IT" sz="2000" dirty="0"/>
              <a:t>Pubblicazione del Conto Consuntivo.</a:t>
            </a:r>
          </a:p>
          <a:p>
            <a:pPr algn="ctr">
              <a:buNone/>
            </a:pPr>
            <a:endParaRPr lang="it-IT" sz="2400" dirty="0"/>
          </a:p>
          <a:p>
            <a:pPr algn="ctr">
              <a:buNone/>
            </a:pPr>
            <a:endParaRPr lang="it-IT" sz="2400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E2E8E83E-7AF4-EE6E-7AB1-35F5D5FC1CC5}"/>
              </a:ext>
            </a:extLst>
          </p:cNvPr>
          <p:cNvSpPr/>
          <p:nvPr/>
        </p:nvSpPr>
        <p:spPr>
          <a:xfrm>
            <a:off x="5072066" y="2357430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1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0CC14-EAEB-429B-7AA5-DEE6BE9CF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D577B2-7113-7288-7A40-624292AFF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3200" b="1" dirty="0">
                <a:latin typeface="+mn-lt"/>
              </a:rPr>
              <a:t>IL CICLO </a:t>
            </a:r>
            <a:r>
              <a:rPr lang="it-IT" sz="3200" b="1" dirty="0" err="1">
                <a:latin typeface="+mn-lt"/>
              </a:rPr>
              <a:t>DI</a:t>
            </a:r>
            <a:r>
              <a:rPr lang="it-IT" sz="3200" b="1" dirty="0">
                <a:latin typeface="+mn-lt"/>
              </a:rPr>
              <a:t> VITA DELLE ATTIVITA’ SCOLASTICHE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ADC094-1BD5-213D-5C07-2BB36098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PROGRAMMAZIONE</a:t>
            </a:r>
          </a:p>
          <a:p>
            <a:pPr>
              <a:buNone/>
            </a:pPr>
            <a:r>
              <a:rPr lang="it-IT" sz="2400" dirty="0"/>
              <a:t>Attraverso PTOF e PA</a:t>
            </a:r>
          </a:p>
          <a:p>
            <a:pPr>
              <a:buNone/>
            </a:pPr>
            <a:endParaRPr lang="it-IT" sz="2400" dirty="0"/>
          </a:p>
          <a:p>
            <a:r>
              <a:rPr lang="it-IT" sz="2400" b="1" dirty="0"/>
              <a:t>GESTIONE	</a:t>
            </a:r>
          </a:p>
          <a:p>
            <a:pPr>
              <a:buNone/>
            </a:pPr>
            <a:r>
              <a:rPr lang="it-IT" dirty="0"/>
              <a:t>	realizzazione del PTOF </a:t>
            </a:r>
          </a:p>
          <a:p>
            <a:pPr>
              <a:buNone/>
            </a:pPr>
            <a:r>
              <a:rPr lang="it-IT" dirty="0"/>
              <a:t>Attraverso il PA	</a:t>
            </a:r>
          </a:p>
          <a:p>
            <a:pPr>
              <a:buNone/>
            </a:pPr>
            <a:endParaRPr lang="it-IT" dirty="0"/>
          </a:p>
          <a:p>
            <a:r>
              <a:rPr lang="it-IT" b="1" dirty="0"/>
              <a:t>RENDICONTAZIONE</a:t>
            </a:r>
            <a:r>
              <a:rPr lang="it-IT" dirty="0"/>
              <a:t>	</a:t>
            </a:r>
          </a:p>
          <a:p>
            <a:pPr>
              <a:buNone/>
            </a:pPr>
            <a:r>
              <a:rPr lang="it-IT" dirty="0"/>
              <a:t>Rendere conto dei risultati					</a:t>
            </a:r>
          </a:p>
          <a:p>
            <a:pPr lvl="4">
              <a:buNone/>
            </a:pPr>
            <a:r>
              <a:rPr lang="it-IT" dirty="0"/>
              <a:t>					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dirty="0"/>
          </a:p>
        </p:txBody>
      </p:sp>
      <p:sp>
        <p:nvSpPr>
          <p:cNvPr id="5" name="Fumetto 4 4">
            <a:extLst>
              <a:ext uri="{FF2B5EF4-FFF2-40B4-BE49-F238E27FC236}">
                <a16:creationId xmlns:a16="http://schemas.microsoft.com/office/drawing/2014/main" id="{29BA741B-42EE-9657-4220-AB370F464916}"/>
              </a:ext>
            </a:extLst>
          </p:cNvPr>
          <p:cNvSpPr/>
          <p:nvPr/>
        </p:nvSpPr>
        <p:spPr>
          <a:xfrm>
            <a:off x="5143504" y="2000240"/>
            <a:ext cx="3240088" cy="1152525"/>
          </a:xfrm>
          <a:prstGeom prst="cloudCallout">
            <a:avLst>
              <a:gd name="adj1" fmla="val -66516"/>
              <a:gd name="adj2" fmla="val 3163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Scuola che Serve</a:t>
            </a:r>
          </a:p>
        </p:txBody>
      </p:sp>
      <p:sp>
        <p:nvSpPr>
          <p:cNvPr id="7" name="Fumetto 3 6">
            <a:extLst>
              <a:ext uri="{FF2B5EF4-FFF2-40B4-BE49-F238E27FC236}">
                <a16:creationId xmlns:a16="http://schemas.microsoft.com/office/drawing/2014/main" id="{2B52F155-BDF6-33EE-71DD-E4091940AE22}"/>
              </a:ext>
            </a:extLst>
          </p:cNvPr>
          <p:cNvSpPr/>
          <p:nvPr/>
        </p:nvSpPr>
        <p:spPr>
          <a:xfrm>
            <a:off x="4857752" y="3286124"/>
            <a:ext cx="2662238" cy="1511301"/>
          </a:xfrm>
          <a:prstGeom prst="wedgeEllipseCallout">
            <a:avLst>
              <a:gd name="adj1" fmla="val -64189"/>
              <a:gd name="adj2" fmla="val 1537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Scuola che posso fare</a:t>
            </a:r>
          </a:p>
        </p:txBody>
      </p:sp>
      <p:sp>
        <p:nvSpPr>
          <p:cNvPr id="8" name="Fumetto 1 7">
            <a:extLst>
              <a:ext uri="{FF2B5EF4-FFF2-40B4-BE49-F238E27FC236}">
                <a16:creationId xmlns:a16="http://schemas.microsoft.com/office/drawing/2014/main" id="{586872EA-CABB-10B4-EBCF-734518B3EF97}"/>
              </a:ext>
            </a:extLst>
          </p:cNvPr>
          <p:cNvSpPr/>
          <p:nvPr/>
        </p:nvSpPr>
        <p:spPr>
          <a:xfrm>
            <a:off x="6357950" y="4857760"/>
            <a:ext cx="2087563" cy="1511300"/>
          </a:xfrm>
          <a:prstGeom prst="wedgeRectCallout">
            <a:avLst>
              <a:gd name="adj1" fmla="val -107801"/>
              <a:gd name="adj2" fmla="val -216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Scuola che c’è</a:t>
            </a:r>
          </a:p>
        </p:txBody>
      </p:sp>
    </p:spTree>
    <p:extLst>
      <p:ext uri="{BB962C8B-B14F-4D97-AF65-F5344CB8AC3E}">
        <p14:creationId xmlns:p14="http://schemas.microsoft.com/office/powerpoint/2010/main" val="13570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B3D20-1418-5F97-BC9D-17FCB1C85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916E82-3221-F2A1-98D3-E37FF3DEF8D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4000" b="1" dirty="0">
                <a:latin typeface="+mn-lt"/>
              </a:rPr>
              <a:t>IL PROGRAMMA ANNUALE 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CAD11-011A-9152-BDEF-D7DB5E47D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PROGRAMMAZIONE</a:t>
            </a:r>
          </a:p>
        </p:txBody>
      </p:sp>
    </p:spTree>
    <p:extLst>
      <p:ext uri="{BB962C8B-B14F-4D97-AF65-F5344CB8AC3E}">
        <p14:creationId xmlns:p14="http://schemas.microsoft.com/office/powerpoint/2010/main" val="147895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b="1" dirty="0"/>
              <a:t>FONTI</a:t>
            </a:r>
            <a:r>
              <a:rPr lang="it-IT" b="1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Decreto Interministeriale  129/2018;</a:t>
            </a:r>
          </a:p>
          <a:p>
            <a:r>
              <a:rPr lang="it-IT" dirty="0"/>
              <a:t>Avanzo di Amministrazione  al 31/12/2023;</a:t>
            </a:r>
          </a:p>
          <a:p>
            <a:r>
              <a:rPr lang="it-IT" dirty="0"/>
              <a:t>Nota MIM del 29/09/2023 Prot. 25954 circa la comunicazione preventiva delle risorse finanziarie per la predisposizione del Programma Annuale 2024;</a:t>
            </a:r>
          </a:p>
          <a:p>
            <a:r>
              <a:rPr lang="it-IT" dirty="0" err="1"/>
              <a:t>Ptof</a:t>
            </a:r>
            <a:r>
              <a:rPr lang="it-IT" dirty="0"/>
              <a:t> 2022/25 nel suo adeguamento annuale 2023-2024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970</Words>
  <Application>Microsoft Office PowerPoint</Application>
  <PresentationFormat>Presentazione su schermo (4:3)</PresentationFormat>
  <Paragraphs>249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Calibri</vt:lpstr>
      <vt:lpstr>Constantia</vt:lpstr>
      <vt:lpstr>Times New Roman</vt:lpstr>
      <vt:lpstr>Wingdings 2</vt:lpstr>
      <vt:lpstr>Equinozio</vt:lpstr>
      <vt:lpstr>DAL PTOF AL PROGRAMMA ANNUALE 2024</vt:lpstr>
      <vt:lpstr>DALLA PROGRAMMAZIONE ALLA RENDICONTAZIONE- I soggetti coinvolti</vt:lpstr>
      <vt:lpstr>PROGRAMMAZIONE:       GLI ATTORI</vt:lpstr>
      <vt:lpstr>GESTIONE: GLI ATTORI</vt:lpstr>
      <vt:lpstr>L’ORGANO DI INDIRIZZO POLITICO-AMMINISTRATIVO DELLA SCUOLA</vt:lpstr>
      <vt:lpstr>RENDICONTAZIONE: GLI ATTORI</vt:lpstr>
      <vt:lpstr>IL CICLO DI VITA DELLE ATTIVITA’ SCOLASTICHE</vt:lpstr>
      <vt:lpstr>IL PROGRAMMA ANNUALE 2024</vt:lpstr>
      <vt:lpstr>FONTI </vt:lpstr>
      <vt:lpstr>ANALISI DELLE ENTRATE</vt:lpstr>
      <vt:lpstr>Presentazione standard di PowerPoint</vt:lpstr>
      <vt:lpstr>PROGETTI DEL PTOF</vt:lpstr>
      <vt:lpstr>PREVISIONE DI SPESA COMPLESSIVA PER ATTIVITA’ E PROGETTI </vt:lpstr>
      <vt:lpstr>FONDO ECONOMALE</vt:lpstr>
      <vt:lpstr>MONITORAGGIO E CONTROLLO</vt:lpstr>
      <vt:lpstr>RIFLESSIONI FINALI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2017-02-07T09:32:36Z</dcterms:created>
  <dcterms:modified xsi:type="dcterms:W3CDTF">2024-02-15T11:11:21Z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1040</vt:i4>
  </property>
  <property fmtid="{D5CDD505-2E9C-101B-9397-08002B2CF9AE}" pid="3" name="_Version">
    <vt:lpwstr>12.0.4518</vt:lpwstr>
  </property>
</Properties>
</file>